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Raleway"/>
      <p:regular r:id="rId38"/>
      <p:bold r:id="rId39"/>
      <p:italic r:id="rId40"/>
      <p:boldItalic r:id="rId41"/>
    </p:embeddedFont>
    <p:embeddedFont>
      <p:font typeface="Lato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italic.fntdata"/><Relationship Id="rId20" Type="http://schemas.openxmlformats.org/officeDocument/2006/relationships/slide" Target="slides/slide15.xml"/><Relationship Id="rId42" Type="http://schemas.openxmlformats.org/officeDocument/2006/relationships/font" Target="fonts/Lato-regular.fntdata"/><Relationship Id="rId41" Type="http://schemas.openxmlformats.org/officeDocument/2006/relationships/font" Target="fonts/Raleway-boldItalic.fntdata"/><Relationship Id="rId22" Type="http://schemas.openxmlformats.org/officeDocument/2006/relationships/slide" Target="slides/slide17.xml"/><Relationship Id="rId44" Type="http://schemas.openxmlformats.org/officeDocument/2006/relationships/font" Target="fonts/Lato-italic.fntdata"/><Relationship Id="rId21" Type="http://schemas.openxmlformats.org/officeDocument/2006/relationships/slide" Target="slides/slide16.xml"/><Relationship Id="rId43" Type="http://schemas.openxmlformats.org/officeDocument/2006/relationships/font" Target="fonts/Lato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aleway-bold.fntdata"/><Relationship Id="rId16" Type="http://schemas.openxmlformats.org/officeDocument/2006/relationships/slide" Target="slides/slide11.xml"/><Relationship Id="rId38" Type="http://schemas.openxmlformats.org/officeDocument/2006/relationships/font" Target="fonts/Raleway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36d285afc6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36d285afc6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36d285afc6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36d285afc6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36d285afc6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36d285afc6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6d285afc6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6d285afc6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36d285afc6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36d285afc6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36d285afc6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36d285afc6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6d285afc6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6d285afc6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6d285afc6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6d285afc6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3ecdc1724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3ecdc1724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36d285afc6_2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36d285afc6_2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6d285afc6_2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6d285afc6_2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3ecdc1724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3ecdc1724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3e3d60f8f1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3e3d60f8f1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3e3d60f8f1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3e3d60f8f1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3e3d60f8f1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3e3d60f8f1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36d285afc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36d285afc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36d285afc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36d285afc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36d285b260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36d285b260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36d285b26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36d285b26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36d285afc6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36d285afc6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3e3d60f8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3e3d60f8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36d285afc6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36d285afc6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36d285afc6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36d285afc6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36d285afc6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36d285afc6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3e3d60f8f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3e3d60f8f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36d285afc6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36d285afc6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3e3d60f8f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3e3d60f8f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6d285afc6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36d285afc6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6d285afc6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36d285afc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3ecdc172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3ecdc172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0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1.png"/><Relationship Id="rId4" Type="http://schemas.openxmlformats.org/officeDocument/2006/relationships/image" Target="../media/image3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TnETWDztKDd-JRl3xe5h3Me3i7q6JVYy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Music Genres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Classification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Team 7 Mozart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GTZAN dataset</a:t>
            </a:r>
            <a:endParaRPr sz="2400"/>
          </a:p>
        </p:txBody>
      </p:sp>
      <p:sp>
        <p:nvSpPr>
          <p:cNvPr id="131" name="Google Shape;131;p22"/>
          <p:cNvSpPr txBox="1"/>
          <p:nvPr>
            <p:ph idx="4294967295" type="title"/>
          </p:nvPr>
        </p:nvSpPr>
        <p:spPr>
          <a:xfrm>
            <a:off x="2793900" y="1143975"/>
            <a:ext cx="3556200" cy="37101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10 </a:t>
            </a: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Classes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'classical'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'country'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'disco'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'rock'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'reggae'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'hiphop'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'jazz'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'metal'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'pop'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'blues'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Approaches</a:t>
            </a:r>
            <a:endParaRPr sz="2400"/>
          </a:p>
        </p:txBody>
      </p:sp>
      <p:sp>
        <p:nvSpPr>
          <p:cNvPr id="137" name="Google Shape;137;p23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Augmentation - Failed due to lack of time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Basic ML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XGBoost, Simple Neural Network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CNN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Simple CNN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LSTM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Advanced Algorithm of RNN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Basic ML Algorithm - XGBoost</a:t>
            </a:r>
            <a:endParaRPr sz="2400"/>
          </a:p>
        </p:txBody>
      </p:sp>
      <p:sp>
        <p:nvSpPr>
          <p:cNvPr id="143" name="Google Shape;143;p24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ko" sz="1800">
                <a:latin typeface="Lato"/>
                <a:ea typeface="Lato"/>
                <a:cs typeface="Lato"/>
                <a:sym typeface="Lato"/>
              </a:rPr>
              <a:t>XGBoost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e</a:t>
            </a:r>
            <a:r>
              <a:rPr lang="ko" sz="1800">
                <a:latin typeface="Lato"/>
                <a:ea typeface="Lato"/>
                <a:cs typeface="Lato"/>
                <a:sym typeface="Lato"/>
              </a:rPr>
              <a:t>X</a:t>
            </a:r>
            <a:r>
              <a:rPr b="0" lang="ko" sz="1800">
                <a:latin typeface="Lato"/>
                <a:ea typeface="Lato"/>
                <a:cs typeface="Lato"/>
                <a:sym typeface="Lato"/>
              </a:rPr>
              <a:t>treme </a:t>
            </a:r>
            <a:r>
              <a:rPr lang="ko" sz="1800">
                <a:latin typeface="Lato"/>
                <a:ea typeface="Lato"/>
                <a:cs typeface="Lato"/>
                <a:sym typeface="Lato"/>
              </a:rPr>
              <a:t>G</a:t>
            </a:r>
            <a:r>
              <a:rPr b="0" lang="ko" sz="1800">
                <a:latin typeface="Lato"/>
                <a:ea typeface="Lato"/>
                <a:cs typeface="Lato"/>
                <a:sym typeface="Lato"/>
              </a:rPr>
              <a:t>radient </a:t>
            </a:r>
            <a:r>
              <a:rPr lang="ko" sz="1800">
                <a:latin typeface="Lato"/>
                <a:ea typeface="Lato"/>
                <a:cs typeface="Lato"/>
                <a:sym typeface="Lato"/>
              </a:rPr>
              <a:t>Boost</a:t>
            </a:r>
            <a:r>
              <a:rPr b="0" lang="ko" sz="1800">
                <a:latin typeface="Lato"/>
                <a:ea typeface="Lato"/>
                <a:cs typeface="Lato"/>
                <a:sym typeface="Lato"/>
              </a:rPr>
              <a:t>ing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Boosting = A method of Ensemble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Ensemble = Structuring strong algorithm using multiple weak algorithms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700"/>
              </a:spcBef>
              <a:spcAft>
                <a:spcPts val="270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XGBoost</a:t>
            </a:r>
            <a:endParaRPr sz="2400"/>
          </a:p>
        </p:txBody>
      </p:sp>
      <p:sp>
        <p:nvSpPr>
          <p:cNvPr id="149" name="Google Shape;149;p25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ko" sz="1800">
                <a:latin typeface="Lato"/>
                <a:ea typeface="Lato"/>
                <a:cs typeface="Lato"/>
                <a:sym typeface="Lato"/>
              </a:rPr>
              <a:t>XGBoost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Gradient Boosting = Boosting with decision tree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Fast, Good results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Easy to find importance of features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XGBoost</a:t>
            </a:r>
            <a:endParaRPr sz="2400"/>
          </a:p>
        </p:txBody>
      </p:sp>
      <p:sp>
        <p:nvSpPr>
          <p:cNvPr id="155" name="Google Shape;155;p26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ko" sz="1800">
                <a:latin typeface="Lato"/>
                <a:ea typeface="Lato"/>
                <a:cs typeface="Lato"/>
                <a:sym typeface="Lato"/>
              </a:rPr>
              <a:t>XGBoost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Gradient Boosting = Boosting with decision tree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Fast, Good results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Easy to find importance of features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700"/>
              </a:spcBef>
              <a:spcAft>
                <a:spcPts val="270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6" name="Google Shape;1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4400" y="316113"/>
            <a:ext cx="3959100" cy="451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Source </a:t>
            </a:r>
            <a:r>
              <a:rPr lang="ko" sz="3600">
                <a:solidFill>
                  <a:schemeClr val="dk1"/>
                </a:solidFill>
              </a:rPr>
              <a:t>Code of </a:t>
            </a:r>
            <a:r>
              <a:rPr lang="ko" sz="3600">
                <a:solidFill>
                  <a:schemeClr val="dk1"/>
                </a:solidFill>
              </a:rPr>
              <a:t>XGBoost</a:t>
            </a:r>
            <a:endParaRPr sz="2400"/>
          </a:p>
        </p:txBody>
      </p:sp>
      <p:pic>
        <p:nvPicPr>
          <p:cNvPr id="162" name="Google Shape;1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00" y="1280025"/>
            <a:ext cx="4067175" cy="315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7"/>
          <p:cNvSpPr txBox="1"/>
          <p:nvPr/>
        </p:nvSpPr>
        <p:spPr>
          <a:xfrm>
            <a:off x="5379250" y="1382325"/>
            <a:ext cx="61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Lato"/>
                <a:ea typeface="Lato"/>
                <a:cs typeface="Lato"/>
                <a:sym typeface="Lato"/>
              </a:rPr>
              <a:t>Accuracy : 0.90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Results of </a:t>
            </a:r>
            <a:r>
              <a:rPr lang="ko" sz="3600">
                <a:solidFill>
                  <a:schemeClr val="dk1"/>
                </a:solidFill>
              </a:rPr>
              <a:t>XGBoost</a:t>
            </a:r>
            <a:endParaRPr sz="2400"/>
          </a:p>
        </p:txBody>
      </p:sp>
      <p:sp>
        <p:nvSpPr>
          <p:cNvPr id="169" name="Google Shape;169;p28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Accuracy = 0.90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Confusion Matrix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700"/>
              </a:spcBef>
              <a:spcAft>
                <a:spcPts val="270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2475" y="1403750"/>
            <a:ext cx="5275326" cy="324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idx="4294967295" type="title"/>
          </p:nvPr>
        </p:nvSpPr>
        <p:spPr>
          <a:xfrm>
            <a:off x="472975" y="241775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Feature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Importance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of XGBoost</a:t>
            </a:r>
            <a:endParaRPr sz="2400"/>
          </a:p>
        </p:txBody>
      </p:sp>
      <p:pic>
        <p:nvPicPr>
          <p:cNvPr id="176" name="Google Shape;17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6038" y="0"/>
            <a:ext cx="53266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idx="4294967295" type="title"/>
          </p:nvPr>
        </p:nvSpPr>
        <p:spPr>
          <a:xfrm>
            <a:off x="7206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Simple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Neural Network</a:t>
            </a:r>
            <a:endParaRPr sz="2400"/>
          </a:p>
        </p:txBody>
      </p:sp>
      <p:sp>
        <p:nvSpPr>
          <p:cNvPr id="182" name="Google Shape;182;p30"/>
          <p:cNvSpPr txBox="1"/>
          <p:nvPr>
            <p:ph idx="4294967295" type="title"/>
          </p:nvPr>
        </p:nvSpPr>
        <p:spPr>
          <a:xfrm>
            <a:off x="720600" y="1646750"/>
            <a:ext cx="7702800" cy="22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1 Hidden Layer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Model Summary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4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83" name="Google Shape;183;p30"/>
          <p:cNvGrpSpPr/>
          <p:nvPr/>
        </p:nvGrpSpPr>
        <p:grpSpPr>
          <a:xfrm>
            <a:off x="5042598" y="209619"/>
            <a:ext cx="2725227" cy="4723601"/>
            <a:chOff x="5042598" y="209619"/>
            <a:chExt cx="2725227" cy="4723601"/>
          </a:xfrm>
        </p:grpSpPr>
        <p:pic>
          <p:nvPicPr>
            <p:cNvPr id="184" name="Google Shape;184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42598" y="209619"/>
              <a:ext cx="2725226" cy="273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071700" y="2846544"/>
              <a:ext cx="2696125" cy="20866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6" name="Google Shape;18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8748" y="2939723"/>
            <a:ext cx="3919525" cy="138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idx="4294967295" type="title"/>
          </p:nvPr>
        </p:nvSpPr>
        <p:spPr>
          <a:xfrm>
            <a:off x="7206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Simple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Neural Network</a:t>
            </a:r>
            <a:endParaRPr sz="2400"/>
          </a:p>
        </p:txBody>
      </p:sp>
      <p:sp>
        <p:nvSpPr>
          <p:cNvPr id="192" name="Google Shape;192;p31"/>
          <p:cNvSpPr txBox="1"/>
          <p:nvPr>
            <p:ph idx="4294967295" type="title"/>
          </p:nvPr>
        </p:nvSpPr>
        <p:spPr>
          <a:xfrm>
            <a:off x="720600" y="1646750"/>
            <a:ext cx="7702800" cy="22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Result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Accuracy 73.74%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3" name="Google Shape;19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5338" y="1646738"/>
            <a:ext cx="5953125" cy="336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Contents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3449175" y="369575"/>
            <a:ext cx="5197200" cy="41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rabi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About Music Genres Classification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lphaL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Concept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lphaL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Approaches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rabi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GTZAN Dataset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lphaL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Data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lphaL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Classes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rabi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Approaches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lphaL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Basic ML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lphaL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CNN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lphaL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LSTM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rabi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Conclusion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AutoNum type="arabicPeriod"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References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/>
          <p:nvPr>
            <p:ph idx="4294967295" type="title"/>
          </p:nvPr>
        </p:nvSpPr>
        <p:spPr>
          <a:xfrm>
            <a:off x="7206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Deeper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Neural Network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99" name="Google Shape;199;p32"/>
          <p:cNvSpPr txBox="1"/>
          <p:nvPr>
            <p:ph idx="4294967295" type="title"/>
          </p:nvPr>
        </p:nvSpPr>
        <p:spPr>
          <a:xfrm>
            <a:off x="720600" y="1646750"/>
            <a:ext cx="7702800" cy="22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4 Hidden Layers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Model Summary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0" name="Google Shape;20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7384" y="560500"/>
            <a:ext cx="4616616" cy="425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350" y="2798650"/>
            <a:ext cx="4158526" cy="22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>
            <p:ph idx="4294967295" type="title"/>
          </p:nvPr>
        </p:nvSpPr>
        <p:spPr>
          <a:xfrm>
            <a:off x="7206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Deeper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Neural Network</a:t>
            </a:r>
            <a:endParaRPr sz="2400"/>
          </a:p>
        </p:txBody>
      </p:sp>
      <p:sp>
        <p:nvSpPr>
          <p:cNvPr id="207" name="Google Shape;207;p33"/>
          <p:cNvSpPr txBox="1"/>
          <p:nvPr>
            <p:ph idx="4294967295" type="title"/>
          </p:nvPr>
        </p:nvSpPr>
        <p:spPr>
          <a:xfrm>
            <a:off x="720600" y="1646750"/>
            <a:ext cx="7702800" cy="22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Result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Accuracy 87.86%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8" name="Google Shape;20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5650" y="1937238"/>
            <a:ext cx="5010150" cy="244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4"/>
          <p:cNvSpPr txBox="1"/>
          <p:nvPr>
            <p:ph idx="4294967295" type="title"/>
          </p:nvPr>
        </p:nvSpPr>
        <p:spPr>
          <a:xfrm>
            <a:off x="535775" y="7121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LSTM</a:t>
            </a:r>
            <a:endParaRPr sz="2400"/>
          </a:p>
        </p:txBody>
      </p:sp>
      <p:sp>
        <p:nvSpPr>
          <p:cNvPr id="214" name="Google Shape;214;p34"/>
          <p:cNvSpPr txBox="1"/>
          <p:nvPr>
            <p:ph idx="4294967295" type="title"/>
          </p:nvPr>
        </p:nvSpPr>
        <p:spPr>
          <a:xfrm>
            <a:off x="720600" y="1465350"/>
            <a:ext cx="7702800" cy="22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Long Short-Term Memory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Part of RNN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Can avoid RNN’s “Vanishing gradient problem”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Consist of cells, input gates, output gates, forget gates</a:t>
            </a:r>
            <a:endParaRPr b="0" sz="1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5" name="Google Shape;21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6975" y="842575"/>
            <a:ext cx="1916425" cy="2975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4"/>
          <p:cNvSpPr txBox="1"/>
          <p:nvPr>
            <p:ph idx="4294967295" type="title"/>
          </p:nvPr>
        </p:nvSpPr>
        <p:spPr>
          <a:xfrm>
            <a:off x="6238788" y="3817625"/>
            <a:ext cx="2452800" cy="4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Simple figure of RNN</a:t>
            </a:r>
            <a:endParaRPr b="0" sz="1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idx="4294967295" type="title"/>
          </p:nvPr>
        </p:nvSpPr>
        <p:spPr>
          <a:xfrm>
            <a:off x="535775" y="7121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RNN</a:t>
            </a:r>
            <a:endParaRPr sz="2400"/>
          </a:p>
        </p:txBody>
      </p:sp>
      <p:sp>
        <p:nvSpPr>
          <p:cNvPr id="222" name="Google Shape;222;p35"/>
          <p:cNvSpPr txBox="1"/>
          <p:nvPr>
            <p:ph idx="4294967295" type="title"/>
          </p:nvPr>
        </p:nvSpPr>
        <p:spPr>
          <a:xfrm>
            <a:off x="579575" y="3802575"/>
            <a:ext cx="7702800" cy="13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RNN</a:t>
            </a:r>
            <a:r>
              <a:rPr lang="ko" sz="1400">
                <a:latin typeface="Lato"/>
                <a:ea typeface="Lato"/>
                <a:cs typeface="Lato"/>
                <a:sym typeface="Lato"/>
              </a:rPr>
              <a:t> A </a:t>
            </a:r>
            <a:r>
              <a:rPr b="0" lang="ko" sz="1400">
                <a:latin typeface="Lato"/>
                <a:ea typeface="Lato"/>
                <a:cs typeface="Lato"/>
                <a:sym typeface="Lato"/>
              </a:rPr>
              <a:t>get </a:t>
            </a:r>
            <a:r>
              <a:rPr lang="ko" sz="1400">
                <a:latin typeface="Lato"/>
                <a:ea typeface="Lato"/>
                <a:cs typeface="Lato"/>
                <a:sym typeface="Lato"/>
              </a:rPr>
              <a:t>X </a:t>
            </a:r>
            <a:r>
              <a:rPr b="0" lang="ko" sz="1400">
                <a:latin typeface="Lato"/>
                <a:ea typeface="Lato"/>
                <a:cs typeface="Lato"/>
                <a:sym typeface="Lato"/>
              </a:rPr>
              <a:t>as input data and export </a:t>
            </a:r>
            <a:r>
              <a:rPr lang="ko" sz="1400">
                <a:latin typeface="Lato"/>
                <a:ea typeface="Lato"/>
                <a:cs typeface="Lato"/>
                <a:sym typeface="Lato"/>
              </a:rPr>
              <a:t>h </a:t>
            </a:r>
            <a:r>
              <a:rPr b="0" lang="ko" sz="1400">
                <a:latin typeface="Lato"/>
                <a:ea typeface="Lato"/>
                <a:cs typeface="Lato"/>
                <a:sym typeface="Lato"/>
              </a:rPr>
              <a:t>as output data.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It shows that iteration between </a:t>
            </a:r>
            <a:r>
              <a:rPr lang="ko" sz="1400">
                <a:latin typeface="Lato"/>
                <a:ea typeface="Lato"/>
                <a:cs typeface="Lato"/>
                <a:sym typeface="Lato"/>
              </a:rPr>
              <a:t>A </a:t>
            </a:r>
            <a:r>
              <a:rPr b="0" lang="ko" sz="1400">
                <a:latin typeface="Lato"/>
                <a:ea typeface="Lato"/>
                <a:cs typeface="Lato"/>
                <a:sym typeface="Lato"/>
              </a:rPr>
              <a:t>that the network in the next step receives information from the previous step.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But, if gap that require to get information is getting bigger, it’s hard to learn.</a:t>
            </a:r>
            <a:endParaRPr b="0" sz="1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3" name="Google Shape;22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775" y="1480150"/>
            <a:ext cx="8429715" cy="22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idx="4294967295" type="title"/>
          </p:nvPr>
        </p:nvSpPr>
        <p:spPr>
          <a:xfrm>
            <a:off x="535775" y="7121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LSTM</a:t>
            </a:r>
            <a:endParaRPr sz="2400"/>
          </a:p>
        </p:txBody>
      </p:sp>
      <p:sp>
        <p:nvSpPr>
          <p:cNvPr id="229" name="Google Shape;229;p36"/>
          <p:cNvSpPr txBox="1"/>
          <p:nvPr>
            <p:ph idx="4294967295" type="title"/>
          </p:nvPr>
        </p:nvSpPr>
        <p:spPr>
          <a:xfrm>
            <a:off x="5443050" y="1465350"/>
            <a:ext cx="3656400" cy="31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4 Layers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Like RNN, the LSTM also has a chain-like structure.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Unlike RNN, each iteration module has different structure.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Instead of a simple neural network layer, four layers are supposed to exchange information with each other in a special way</a:t>
            </a:r>
            <a:endParaRPr b="0" sz="1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0" name="Google Shape;23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" y="1465350"/>
            <a:ext cx="5314675" cy="199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025" y="3678155"/>
            <a:ext cx="5157450" cy="9609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7"/>
          <p:cNvSpPr txBox="1"/>
          <p:nvPr>
            <p:ph idx="4294967295" type="title"/>
          </p:nvPr>
        </p:nvSpPr>
        <p:spPr>
          <a:xfrm>
            <a:off x="535775" y="7121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LSTM - Models</a:t>
            </a:r>
            <a:endParaRPr sz="2400"/>
          </a:p>
        </p:txBody>
      </p:sp>
      <p:sp>
        <p:nvSpPr>
          <p:cNvPr id="237" name="Google Shape;237;p37"/>
          <p:cNvSpPr txBox="1"/>
          <p:nvPr>
            <p:ph idx="4294967295" type="title"/>
          </p:nvPr>
        </p:nvSpPr>
        <p:spPr>
          <a:xfrm>
            <a:off x="4366400" y="3235000"/>
            <a:ext cx="3336000" cy="14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latin typeface="Lato"/>
                <a:ea typeface="Lato"/>
                <a:cs typeface="Lato"/>
                <a:sym typeface="Lato"/>
              </a:rPr>
              <a:t>3 Models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Original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Add feature numbers</a:t>
            </a:r>
            <a:endParaRPr b="0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0" lang="ko" sz="1400">
                <a:latin typeface="Lato"/>
                <a:ea typeface="Lato"/>
                <a:cs typeface="Lato"/>
                <a:sym typeface="Lato"/>
              </a:rPr>
              <a:t>Add pooling layer</a:t>
            </a:r>
            <a:endParaRPr b="0" sz="1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8" name="Google Shape;238;p37"/>
          <p:cNvPicPr preferRelativeResize="0"/>
          <p:nvPr/>
        </p:nvPicPr>
        <p:blipFill rotWithShape="1">
          <a:blip r:embed="rId3">
            <a:alphaModFix/>
          </a:blip>
          <a:srcRect b="0" l="5611" r="31974" t="45423"/>
          <a:stretch/>
        </p:blipFill>
        <p:spPr>
          <a:xfrm>
            <a:off x="535775" y="1480150"/>
            <a:ext cx="3613194" cy="16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7"/>
          <p:cNvPicPr preferRelativeResize="0"/>
          <p:nvPr/>
        </p:nvPicPr>
        <p:blipFill rotWithShape="1">
          <a:blip r:embed="rId4">
            <a:alphaModFix/>
          </a:blip>
          <a:srcRect b="0" l="5219" r="33226" t="47036"/>
          <a:stretch/>
        </p:blipFill>
        <p:spPr>
          <a:xfrm>
            <a:off x="535771" y="3235007"/>
            <a:ext cx="3454004" cy="1619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7"/>
          <p:cNvPicPr preferRelativeResize="0"/>
          <p:nvPr/>
        </p:nvPicPr>
        <p:blipFill rotWithShape="1">
          <a:blip r:embed="rId5">
            <a:alphaModFix/>
          </a:blip>
          <a:srcRect b="0" l="4632" r="33839" t="38499"/>
          <a:stretch/>
        </p:blipFill>
        <p:spPr>
          <a:xfrm>
            <a:off x="4289400" y="712150"/>
            <a:ext cx="3115633" cy="235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/>
          <p:nvPr>
            <p:ph idx="4294967295" type="title"/>
          </p:nvPr>
        </p:nvSpPr>
        <p:spPr>
          <a:xfrm>
            <a:off x="535775" y="7121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LSTM - Results</a:t>
            </a:r>
            <a:endParaRPr sz="2400"/>
          </a:p>
        </p:txBody>
      </p:sp>
      <p:pic>
        <p:nvPicPr>
          <p:cNvPr id="246" name="Google Shape;24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771" y="1465350"/>
            <a:ext cx="1860450" cy="263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2223" y="1503625"/>
            <a:ext cx="1819550" cy="255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7776" y="1550413"/>
            <a:ext cx="1759900" cy="246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8"/>
          <p:cNvSpPr txBox="1"/>
          <p:nvPr/>
        </p:nvSpPr>
        <p:spPr>
          <a:xfrm>
            <a:off x="624750" y="4219200"/>
            <a:ext cx="1977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epoch : 44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val_loss: 0.7151 val_accuracy: 0.8184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38"/>
          <p:cNvSpPr txBox="1"/>
          <p:nvPr/>
        </p:nvSpPr>
        <p:spPr>
          <a:xfrm>
            <a:off x="3662225" y="4219200"/>
            <a:ext cx="1977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epoch : 25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val_loss: 0.6177 val_accuracy: 0.8485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747775" y="4219200"/>
            <a:ext cx="1977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epoch : 52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val_loss: 0.5417 val_accuracy: 0.8611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9"/>
          <p:cNvSpPr txBox="1"/>
          <p:nvPr/>
        </p:nvSpPr>
        <p:spPr>
          <a:xfrm>
            <a:off x="1420200" y="690200"/>
            <a:ext cx="6303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Training a Convolutional Neural Network using Spectrograms</a:t>
            </a:r>
            <a:endParaRPr sz="3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7" name="Google Shape;25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9050" y="2110175"/>
            <a:ext cx="4725900" cy="25333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6075" y="1002088"/>
            <a:ext cx="3390900" cy="334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25" y="644850"/>
            <a:ext cx="5522851" cy="370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40"/>
          <p:cNvSpPr txBox="1"/>
          <p:nvPr/>
        </p:nvSpPr>
        <p:spPr>
          <a:xfrm>
            <a:off x="507250" y="4345375"/>
            <a:ext cx="653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8899" lvl="0" marL="269999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Energy levels in each frequency over time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40"/>
          <p:cNvSpPr txBox="1"/>
          <p:nvPr/>
        </p:nvSpPr>
        <p:spPr>
          <a:xfrm>
            <a:off x="6144000" y="6448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8899" lvl="0" marL="89999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ko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Y-axis in Mel Scale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40"/>
          <p:cNvSpPr txBox="1"/>
          <p:nvPr/>
        </p:nvSpPr>
        <p:spPr>
          <a:xfrm>
            <a:off x="5676075" y="4345375"/>
            <a:ext cx="630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86099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Resembles Human Hearing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775" y="1499275"/>
            <a:ext cx="7236452" cy="295417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1"/>
          <p:cNvSpPr txBox="1"/>
          <p:nvPr/>
        </p:nvSpPr>
        <p:spPr>
          <a:xfrm>
            <a:off x="953775" y="580775"/>
            <a:ext cx="7122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Convolutional Neural Network (CNN)</a:t>
            </a:r>
            <a:endParaRPr sz="3000">
              <a:solidFill>
                <a:schemeClr val="dk1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Concept</a:t>
            </a:r>
            <a:endParaRPr sz="2400"/>
          </a:p>
        </p:txBody>
      </p:sp>
      <p:sp>
        <p:nvSpPr>
          <p:cNvPr id="85" name="Google Shape;85;p15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Human identifies music genres intuitively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Rock, Pop, Blues …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Computer?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Extract Features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457200" lvl="0" marL="914400" rtl="0" algn="l">
              <a:lnSpc>
                <a:spcPct val="2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-&gt; Music Genres Classification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2"/>
          <p:cNvSpPr txBox="1"/>
          <p:nvPr/>
        </p:nvSpPr>
        <p:spPr>
          <a:xfrm>
            <a:off x="350425" y="325025"/>
            <a:ext cx="63036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CNN Model</a:t>
            </a:r>
            <a:endParaRPr sz="2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8" name="Google Shape;27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000" y="956225"/>
            <a:ext cx="3436352" cy="388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7027" y="956225"/>
            <a:ext cx="3725077" cy="388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00" y="1285475"/>
            <a:ext cx="4597350" cy="3329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285475"/>
            <a:ext cx="4521897" cy="3329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3"/>
          <p:cNvSpPr txBox="1"/>
          <p:nvPr/>
        </p:nvSpPr>
        <p:spPr>
          <a:xfrm>
            <a:off x="394200" y="515100"/>
            <a:ext cx="630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CNN - RESULTS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/>
        </p:nvSpPr>
        <p:spPr>
          <a:xfrm>
            <a:off x="394200" y="252450"/>
            <a:ext cx="630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CNN - RESULTS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2950" y="252450"/>
            <a:ext cx="4353863" cy="464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Approaches</a:t>
            </a:r>
            <a:endParaRPr sz="2400"/>
          </a:p>
        </p:txBody>
      </p:sp>
      <p:sp>
        <p:nvSpPr>
          <p:cNvPr id="91" name="Google Shape;91;p16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Simply Using Basic ML Classifier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Extract Spectrogram Images -&gt; CNN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LSTM with Audio File as Sequential Data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Approaches</a:t>
            </a:r>
            <a:endParaRPr sz="2400"/>
          </a:p>
        </p:txBody>
      </p:sp>
      <p:sp>
        <p:nvSpPr>
          <p:cNvPr id="97" name="Google Shape;97;p17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Simply Using Basic ML Classifier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Extract </a:t>
            </a:r>
            <a:r>
              <a:rPr lang="ko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Spectogram</a:t>
            </a:r>
            <a:r>
              <a:rPr b="0" lang="ko" sz="1800">
                <a:latin typeface="Lato"/>
                <a:ea typeface="Lato"/>
                <a:cs typeface="Lato"/>
                <a:sym typeface="Lato"/>
              </a:rPr>
              <a:t> </a:t>
            </a:r>
            <a:r>
              <a:rPr b="0" lang="ko" sz="1800">
                <a:latin typeface="Lato"/>
                <a:ea typeface="Lato"/>
                <a:cs typeface="Lato"/>
                <a:sym typeface="Lato"/>
              </a:rPr>
              <a:t>Images -&gt; CNN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LSTM with Audio File as Sequential Data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7000" y="1344154"/>
            <a:ext cx="4193550" cy="2248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GTZAN dataset</a:t>
            </a:r>
            <a:endParaRPr sz="2400"/>
          </a:p>
        </p:txBody>
      </p:sp>
      <p:sp>
        <p:nvSpPr>
          <p:cNvPr id="104" name="Google Shape;104;p18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Audio (.wav)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10 genres, 100 audio files for each genre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30 seconds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Image 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Mel Spectrograms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Tabular(.csv)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Means and variances of features extracted from audio files with 3 seconds and 30 seconds.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GTZAN dataset</a:t>
            </a:r>
            <a:endParaRPr sz="2400"/>
          </a:p>
        </p:txBody>
      </p:sp>
      <p:sp>
        <p:nvSpPr>
          <p:cNvPr id="110" name="Google Shape;110;p19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Lato"/>
              <a:buChar char="●"/>
            </a:pPr>
            <a:r>
              <a:rPr lang="ko" sz="180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Audio (.wav)</a:t>
            </a:r>
            <a:endParaRPr sz="1800">
              <a:solidFill>
                <a:srgbClr val="FF000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10 genres, 100 audio files for each genre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30 seconds, splitted by 3 seconds (augmented)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Image 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Mel Spectrograms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Tabular(.csv)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Means and variances of features extracted from audio files with 3 seconds and 30 seconds.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1" name="Google Shape;111;p19" title="blues.00046.wa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0000" y="151447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GTZAN dataset</a:t>
            </a:r>
            <a:endParaRPr sz="2400"/>
          </a:p>
        </p:txBody>
      </p:sp>
      <p:sp>
        <p:nvSpPr>
          <p:cNvPr id="117" name="Google Shape;117;p20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Audio (.wav)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10 genres, 100 audio files for each genre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30 seconds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Image 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Lato"/>
              <a:buChar char="○"/>
            </a:pPr>
            <a:r>
              <a:rPr lang="ko" sz="180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Mel Spectrograms</a:t>
            </a:r>
            <a:endParaRPr sz="1800">
              <a:solidFill>
                <a:srgbClr val="FF000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Tabular(.csv)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Means and variances of features extracted from audio files with 3 seconds and 30 seconds.</a:t>
            </a:r>
            <a:endParaRPr b="0" sz="1800"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2700"/>
              </a:spcBef>
              <a:spcAft>
                <a:spcPts val="2700"/>
              </a:spcAft>
              <a:buNone/>
            </a:pPr>
            <a:r>
              <a:t/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8" name="Google Shape;118;p20"/>
          <p:cNvPicPr preferRelativeResize="0"/>
          <p:nvPr/>
        </p:nvPicPr>
        <p:blipFill rotWithShape="1">
          <a:blip r:embed="rId3">
            <a:alphaModFix/>
          </a:blip>
          <a:srcRect b="11843" l="12532" r="9725" t="12427"/>
          <a:stretch/>
        </p:blipFill>
        <p:spPr>
          <a:xfrm>
            <a:off x="4960200" y="1732475"/>
            <a:ext cx="3198975" cy="20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idx="4294967295" type="title"/>
          </p:nvPr>
        </p:nvSpPr>
        <p:spPr>
          <a:xfrm>
            <a:off x="1373100" y="2310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GTZAN dataset</a:t>
            </a:r>
            <a:endParaRPr sz="2400"/>
          </a:p>
        </p:txBody>
      </p:sp>
      <p:sp>
        <p:nvSpPr>
          <p:cNvPr id="124" name="Google Shape;124;p21"/>
          <p:cNvSpPr txBox="1"/>
          <p:nvPr>
            <p:ph idx="4294967295" type="title"/>
          </p:nvPr>
        </p:nvSpPr>
        <p:spPr>
          <a:xfrm>
            <a:off x="1373100" y="1154700"/>
            <a:ext cx="6397800" cy="33945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Audio (.wav)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10 genres, 100 audio files for each genre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30 seconds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Image 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ko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Mel Spectrograms</a:t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Lato"/>
              <a:buChar char="●"/>
            </a:pPr>
            <a:r>
              <a:rPr lang="ko" sz="180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Tabular(.csv)</a:t>
            </a:r>
            <a:endParaRPr sz="1800">
              <a:solidFill>
                <a:srgbClr val="FF000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Lato"/>
              <a:buChar char="○"/>
            </a:pPr>
            <a:r>
              <a:rPr lang="ko" sz="1800">
                <a:solidFill>
                  <a:srgbClr val="FF0000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Means and variances of features extracted from audio files with 3 seconds and 30 seconds.</a:t>
            </a:r>
            <a:endParaRPr sz="1800">
              <a:solidFill>
                <a:srgbClr val="FF0000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2700"/>
              </a:spcBef>
              <a:spcAft>
                <a:spcPts val="2700"/>
              </a:spcAft>
              <a:buNone/>
            </a:pPr>
            <a:r>
              <a:t/>
            </a:r>
            <a:endParaRPr b="0" sz="18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04861"/>
            <a:ext cx="9143998" cy="1067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